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18" r:id="rId5"/>
    <p:sldId id="320" r:id="rId6"/>
    <p:sldId id="1820" r:id="rId7"/>
    <p:sldId id="1838" r:id="rId8"/>
    <p:sldId id="1824" r:id="rId9"/>
    <p:sldId id="1797" r:id="rId10"/>
    <p:sldId id="1846" r:id="rId11"/>
    <p:sldId id="1847" r:id="rId12"/>
    <p:sldId id="1818" r:id="rId13"/>
    <p:sldId id="1819" r:id="rId14"/>
    <p:sldId id="1825" r:id="rId15"/>
    <p:sldId id="1823" r:id="rId16"/>
    <p:sldId id="1841" r:id="rId17"/>
    <p:sldId id="1807" r:id="rId18"/>
    <p:sldId id="1811" r:id="rId19"/>
    <p:sldId id="1806" r:id="rId20"/>
    <p:sldId id="1840" r:id="rId21"/>
    <p:sldId id="1826" r:id="rId22"/>
    <p:sldId id="1821" r:id="rId23"/>
    <p:sldId id="1834" r:id="rId24"/>
    <p:sldId id="1845" r:id="rId25"/>
    <p:sldId id="1844" r:id="rId26"/>
    <p:sldId id="1836" r:id="rId27"/>
    <p:sldId id="1837" r:id="rId28"/>
    <p:sldId id="1832" r:id="rId29"/>
    <p:sldId id="1829" r:id="rId30"/>
    <p:sldId id="1833" r:id="rId31"/>
    <p:sldId id="1831" r:id="rId32"/>
    <p:sldId id="1842" r:id="rId33"/>
    <p:sldId id="1830" r:id="rId34"/>
    <p:sldId id="313"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93" autoAdjust="0"/>
    <p:restoredTop sz="96571" autoAdjust="0"/>
  </p:normalViewPr>
  <p:slideViewPr>
    <p:cSldViewPr snapToGrid="0" showGuides="1">
      <p:cViewPr varScale="1">
        <p:scale>
          <a:sx n="126" d="100"/>
          <a:sy n="126" d="100"/>
        </p:scale>
        <p:origin x="474" y="13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4/15/2023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4/15/2023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5.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sc23.supercomputing.org/submit/reproducibility-initiative/"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acm.org/publications/policies/artifact-review-badging"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2179748"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rd-alliance.org/groups/fair-research-software-fair4rs-wg"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arstechnica.com/information-technology/2019/10/chemists-discover-cross-platform-python-scripts-not-so-cross-platform/"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Patricia Grubel</a:t>
            </a:r>
            <a:r>
              <a:rPr lang="en-US" dirty="0"/>
              <a:t> </a:t>
            </a:r>
            <a:r>
              <a:rPr lang="en-US" sz="2000" dirty="0"/>
              <a:t>(she/her)</a:t>
            </a:r>
            <a:br>
              <a:rPr lang="en-US" sz="2000" u="sng" dirty="0"/>
            </a:br>
            <a:r>
              <a:rPr lang="en-US" sz="2000" dirty="0"/>
              <a:t>Los Alamos National Laboratory</a:t>
            </a:r>
          </a:p>
          <a:p>
            <a:pPr>
              <a:spcBef>
                <a:spcPts val="2800"/>
              </a:spcBef>
            </a:pPr>
            <a:r>
              <a:rPr lang="en-US" sz="2000" dirty="0"/>
              <a:t>Better Scientific Software tutorial </a:t>
            </a:r>
            <a:br>
              <a:rPr lang="en-US" sz="2000" dirty="0"/>
            </a:br>
            <a:r>
              <a:rPr lang="en-US" sz="2000" dirty="0"/>
              <a:t>@ Improving Scientific Software conference (2023)</a:t>
            </a:r>
          </a:p>
          <a:p>
            <a:pPr>
              <a:spcBef>
                <a:spcPts val="2800"/>
              </a:spcBef>
            </a:pPr>
            <a:r>
              <a:rPr lang="en-US" sz="2000" dirty="0"/>
              <a:t>Contributors: David E. Bernholdt (ORNL), Patricia Grubel (LANL), Michael A. Heroux (SNL), David M. Rogers (ORNL), Greg Watson (ORNL)</a:t>
            </a:r>
          </a:p>
        </p:txBody>
      </p:sp>
      <p:sp>
        <p:nvSpPr>
          <p:cNvPr id="3" name="TextBox 2">
            <a:extLst>
              <a:ext uri="{FF2B5EF4-FFF2-40B4-BE49-F238E27FC236}">
                <a16:creationId xmlns:a16="http://schemas.microsoft.com/office/drawing/2014/main" id="{DFAA8880-FEC5-329A-4863-CA19603A2165}"/>
              </a:ext>
            </a:extLst>
          </p:cNvPr>
          <p:cNvSpPr txBox="1"/>
          <p:nvPr/>
        </p:nvSpPr>
        <p:spPr>
          <a:xfrm>
            <a:off x="10815927" y="5909143"/>
            <a:ext cx="1368453" cy="276999"/>
          </a:xfrm>
          <a:prstGeom prst="rect">
            <a:avLst/>
          </a:prstGeom>
          <a:noFill/>
        </p:spPr>
        <p:txBody>
          <a:bodyPr wrap="square">
            <a:spAutoFit/>
          </a:bodyPr>
          <a:lstStyle/>
          <a:p>
            <a:r>
              <a:rPr lang="en-US" sz="1200" dirty="0">
                <a:effectLst/>
                <a:latin typeface="+mn-lt"/>
              </a:rPr>
              <a:t>LA-UR-20-27821</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a:t>
            </a:r>
            <a:r>
              <a:rPr lang="en-US"/>
              <a:t>which is in </a:t>
            </a:r>
            <a:r>
              <a:rPr lang="en-US" dirty="0"/>
              <a:t>the early stages</a:t>
            </a:r>
          </a:p>
          <a:p>
            <a:endParaRPr lang="en-US" dirty="0"/>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312"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9325656"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399379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Conference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sz="2800" dirty="0"/>
              <a:t>Two appendices: </a:t>
            </a:r>
          </a:p>
          <a:p>
            <a:pPr lvl="1"/>
            <a:r>
              <a:rPr lang="en-US" sz="2400" dirty="0"/>
              <a:t>Artifact description (AD)</a:t>
            </a:r>
          </a:p>
          <a:p>
            <a:pPr lvl="2"/>
            <a:r>
              <a:rPr lang="en-US" sz="2000" dirty="0"/>
              <a:t>Blue print for setting up your computational experiment</a:t>
            </a:r>
          </a:p>
          <a:p>
            <a:pPr lvl="2"/>
            <a:r>
              <a:rPr lang="en-US" sz="2000" dirty="0"/>
              <a:t>Makes it easier to rerun computations in future</a:t>
            </a:r>
          </a:p>
          <a:p>
            <a:pPr lvl="2"/>
            <a:r>
              <a:rPr lang="en-US" sz="2000" dirty="0"/>
              <a:t>AD appendix is </a:t>
            </a:r>
            <a:r>
              <a:rPr lang="en-US" sz="2000" b="1" dirty="0"/>
              <a:t>mandatory</a:t>
            </a:r>
            <a:r>
              <a:rPr lang="en-US" sz="2000" dirty="0"/>
              <a:t> for paper submissions (since SC19)</a:t>
            </a:r>
          </a:p>
          <a:p>
            <a:pPr lvl="2"/>
            <a:r>
              <a:rPr lang="en-US" sz="2000" dirty="0"/>
              <a:t>Largely auto-generated from submission information</a:t>
            </a:r>
          </a:p>
          <a:p>
            <a:pPr lvl="2"/>
            <a:r>
              <a:rPr lang="en-US" sz="2000" dirty="0"/>
              <a:t>For accepted papers, will be evaluated by reviewers</a:t>
            </a:r>
          </a:p>
          <a:p>
            <a:pPr lvl="1"/>
            <a:r>
              <a:rPr lang="en-US" sz="2400" dirty="0"/>
              <a:t>Artifact Evaluation (AE)</a:t>
            </a:r>
          </a:p>
          <a:p>
            <a:pPr lvl="2"/>
            <a:r>
              <a:rPr lang="en-US" sz="2000" dirty="0"/>
              <a:t>Targets “boutique” environments</a:t>
            </a:r>
          </a:p>
          <a:p>
            <a:pPr lvl="2"/>
            <a:r>
              <a:rPr lang="en-US" sz="2000" dirty="0"/>
              <a:t>Improves trustworthiness when re-running hard, impossible</a:t>
            </a:r>
          </a:p>
          <a:p>
            <a:pPr lvl="2"/>
            <a:r>
              <a:rPr lang="en-US" sz="2000" b="1" dirty="0"/>
              <a:t>Remains optional</a:t>
            </a:r>
          </a:p>
          <a:p>
            <a:r>
              <a:rPr lang="en-US" sz="2800" dirty="0"/>
              <a:t>Details: </a:t>
            </a:r>
            <a:r>
              <a:rPr lang="en-US" sz="2400" dirty="0">
                <a:hlinkClick r:id="rId2"/>
              </a:rPr>
              <a:t>https://sc23.supercomputing.org/submit/reproducibility-initiative/</a:t>
            </a:r>
            <a:endParaRPr lang="en-US" sz="2400" dirty="0"/>
          </a:p>
        </p:txBody>
      </p:sp>
    </p:spTree>
    <p:extLst>
      <p:ext uri="{BB962C8B-B14F-4D97-AF65-F5344CB8AC3E}">
        <p14:creationId xmlns:p14="http://schemas.microsoft.com/office/powerpoint/2010/main" val="230203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lnSpcReduction="10000"/>
          </a:bodyPr>
          <a:lstStyle/>
          <a:p>
            <a:r>
              <a:rPr lang="en-US" dirty="0"/>
              <a:t>More publication venues are adding reproducibility </a:t>
            </a:r>
            <a:r>
              <a:rPr lang="en-US" b="1" dirty="0"/>
              <a:t>recognition</a:t>
            </a:r>
            <a:r>
              <a:rPr lang="en-US" dirty="0"/>
              <a:t> or </a:t>
            </a:r>
            <a:r>
              <a:rPr lang="en-US" b="1" dirty="0"/>
              <a:t>requirements</a:t>
            </a:r>
            <a:endParaRPr lang="en-US" sz="2400" dirty="0"/>
          </a:p>
          <a:p>
            <a:r>
              <a:rPr lang="en-US" sz="2400" dirty="0"/>
              <a:t>ACM </a:t>
            </a:r>
            <a:r>
              <a:rPr lang="en-US" sz="2400" strike="sngStrike" dirty="0"/>
              <a:t>Replicated</a:t>
            </a:r>
            <a:r>
              <a:rPr lang="en-US" sz="2400" dirty="0"/>
              <a:t> Reproducible Computational Results (RCR)</a:t>
            </a:r>
          </a:p>
          <a:p>
            <a:pPr lvl="1"/>
            <a:r>
              <a:rPr lang="en-US" sz="2000" dirty="0"/>
              <a:t>ACM TOMS, TOMACS</a:t>
            </a:r>
          </a:p>
          <a:p>
            <a:pPr lvl="1"/>
            <a:r>
              <a:rPr lang="en-US" sz="2000" dirty="0">
                <a:hlinkClick r:id="rId2"/>
              </a:rPr>
              <a:t>http://toms.acm.org/replicated-computational-results.cfm</a:t>
            </a:r>
            <a:r>
              <a:rPr lang="en-US" sz="2000" dirty="0"/>
              <a:t> </a:t>
            </a:r>
          </a:p>
          <a:p>
            <a:r>
              <a:rPr lang="en-US" sz="2400" dirty="0"/>
              <a:t>ACM Badging</a:t>
            </a:r>
          </a:p>
          <a:p>
            <a:pPr lvl="1"/>
            <a:r>
              <a:rPr lang="en-US" dirty="0"/>
              <a:t>Functional, reusable, available, replicated, reproduced</a:t>
            </a:r>
          </a:p>
          <a:p>
            <a:pPr lvl="1"/>
            <a:r>
              <a:rPr lang="en-US" sz="2000" dirty="0">
                <a:hlinkClick r:id="rId3"/>
              </a:rPr>
              <a:t>https://www.acm.org/publications/policies/artifact-review-badging</a:t>
            </a:r>
            <a:r>
              <a:rPr lang="en-US" sz="2000" dirty="0"/>
              <a:t> </a:t>
            </a:r>
          </a:p>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4"/>
              </a:rPr>
              <a:t>http://fursin.net/reproducibility.html</a:t>
            </a:r>
            <a:endParaRPr lang="en-US" sz="2000" dirty="0"/>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2234428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spTree>
    <p:extLst>
      <p:ext uri="{BB962C8B-B14F-4D97-AF65-F5344CB8AC3E}">
        <p14:creationId xmlns:p14="http://schemas.microsoft.com/office/powerpoint/2010/main" val="1180185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Patricia A. Grubel, and David M. Rogers, Better Scientific Software tutorial, in Improving Scientific Software, Boulder, Colorado and online, 2023. DOI: </a:t>
            </a:r>
            <a:r>
              <a:rPr lang="en-US" sz="1600" b="0" i="0" dirty="0">
                <a:solidFill>
                  <a:srgbClr val="111111"/>
                </a:solidFill>
                <a:effectLst/>
                <a:latin typeface="+mn-lt"/>
                <a:hlinkClick r:id="rId4"/>
              </a:rPr>
              <a:t>10.6084/m9.figshare.22179748</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332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8494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a:t>Main </a:t>
            </a:r>
            <a:r>
              <a:rPr lang="en-US" dirty="0"/>
              <a:t>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will have for verification (and to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 </a:t>
            </a:r>
            <a:r>
              <a:rPr lang="en-US" dirty="0">
                <a:hlinkClick r:id="rId3"/>
              </a:rPr>
              <a:t>https://www.rd-alliance.org/groups/fair-research-software-fair4rs-wg</a:t>
            </a:r>
            <a:endParaRPr lang="en-US" dirty="0"/>
          </a:p>
          <a:p>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57200" y="1464040"/>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7676132" y="4837269"/>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p:txBody>
          <a:bodyPr/>
          <a:lstStyle/>
          <a:p>
            <a:r>
              <a:rPr lang="en-US" dirty="0"/>
              <a:t>Why Reproducibility is Important</a:t>
            </a:r>
          </a:p>
        </p:txBody>
      </p:sp>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9" name="TextBox 8">
            <a:extLst>
              <a:ext uri="{FF2B5EF4-FFF2-40B4-BE49-F238E27FC236}">
                <a16:creationId xmlns:a16="http://schemas.microsoft.com/office/drawing/2014/main" id="{ECC210D2-8561-4DF0-8293-19A239F8445B}"/>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10" name="Picture 9">
            <a:extLst>
              <a:ext uri="{FF2B5EF4-FFF2-40B4-BE49-F238E27FC236}">
                <a16:creationId xmlns:a16="http://schemas.microsoft.com/office/drawing/2014/main" id="{26DE005E-60A6-4362-8B5D-F90EDA5EB824}"/>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Tree>
    <p:extLst>
      <p:ext uri="{BB962C8B-B14F-4D97-AF65-F5344CB8AC3E}">
        <p14:creationId xmlns:p14="http://schemas.microsoft.com/office/powerpoint/2010/main" val="3306710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C806FE-231F-42A5-836D-AB72EB470900}"/>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308837"/>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Tree>
    <p:extLst>
      <p:ext uri="{BB962C8B-B14F-4D97-AF65-F5344CB8AC3E}">
        <p14:creationId xmlns:p14="http://schemas.microsoft.com/office/powerpoint/2010/main" val="559073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670692"/>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a:t>
            </a:r>
            <a:r>
              <a:rPr lang="en-US" sz="1400" dirty="0">
                <a:hlinkClick r:id="rId3"/>
              </a:rPr>
              <a:t>https://</a:t>
            </a:r>
            <a:r>
              <a:rPr lang="en-US" sz="1400" dirty="0" err="1">
                <a:hlinkClick r:id="rId3"/>
              </a:rPr>
              <a:t>arstechnica.com</a:t>
            </a:r>
            <a:r>
              <a:rPr lang="en-US" sz="1400" dirty="0">
                <a:hlinkClick r:id="rId3"/>
              </a:rPr>
              <a:t>/information-technology/2019/10/chemists-discover-cross-platform-python-scripts-not-so-cross-platform/</a:t>
            </a:r>
            <a:endParaRPr lang="en-US" sz="1400" dirty="0"/>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2682</TotalTime>
  <Words>3509</Words>
  <Application>Microsoft Office PowerPoint</Application>
  <PresentationFormat>Custom</PresentationFormat>
  <Paragraphs>348</Paragraphs>
  <Slides>31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Incentives for Paying Attention to Reproducibility</vt:lpstr>
      <vt:lpstr>Supercomputer Cycles are Scarce Resources</vt:lpstr>
      <vt:lpstr>Funders and the Community Setting Expectations for Your Data</vt:lpstr>
      <vt:lpstr>SC Conference Reproducibility Initiative</vt:lpstr>
      <vt:lpstr>Increasing Attention on Reproducibility from Publishers</vt:lpstr>
      <vt:lpstr> ACM TOMS Reproducible Computational Results (RCR)</vt:lpstr>
      <vt:lpstr>Creating a Virtuous Cycle</vt:lpstr>
      <vt:lpstr>How to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293</cp:revision>
  <cp:lastPrinted>2017-11-02T18:35:01Z</cp:lastPrinted>
  <dcterms:created xsi:type="dcterms:W3CDTF">2018-11-06T17:28:56Z</dcterms:created>
  <dcterms:modified xsi:type="dcterms:W3CDTF">2023-04-16T00:29:53Z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